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4" r:id="rId8"/>
    <p:sldId id="265" r:id="rId9"/>
    <p:sldId id="262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B895C9-4484-409A-AD72-FC1B5E275F14}" type="datetimeFigureOut">
              <a:rPr lang="cs-CZ" smtClean="0"/>
              <a:pPr/>
              <a:t>13.12.2009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895C9-4484-409A-AD72-FC1B5E275F14}" type="datetimeFigureOut">
              <a:rPr lang="cs-CZ" smtClean="0"/>
              <a:pPr/>
              <a:t>13.12.2009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895C9-4484-409A-AD72-FC1B5E275F14}" type="datetimeFigureOut">
              <a:rPr lang="cs-CZ" smtClean="0"/>
              <a:pPr/>
              <a:t>13.12.2009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895C9-4484-409A-AD72-FC1B5E275F14}" type="datetimeFigureOut">
              <a:rPr lang="cs-CZ" smtClean="0"/>
              <a:pPr/>
              <a:t>13.12.2009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895C9-4484-409A-AD72-FC1B5E275F14}" type="datetimeFigureOut">
              <a:rPr lang="cs-CZ" smtClean="0"/>
              <a:pPr/>
              <a:t>13.12.2009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895C9-4484-409A-AD72-FC1B5E275F14}" type="datetimeFigureOut">
              <a:rPr lang="cs-CZ" smtClean="0"/>
              <a:pPr/>
              <a:t>13.12.2009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895C9-4484-409A-AD72-FC1B5E275F14}" type="datetimeFigureOut">
              <a:rPr lang="cs-CZ" smtClean="0"/>
              <a:pPr/>
              <a:t>13.12.2009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895C9-4484-409A-AD72-FC1B5E275F14}" type="datetimeFigureOut">
              <a:rPr lang="cs-CZ" smtClean="0"/>
              <a:pPr/>
              <a:t>13.12.2009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895C9-4484-409A-AD72-FC1B5E275F14}" type="datetimeFigureOut">
              <a:rPr lang="cs-CZ" smtClean="0"/>
              <a:pPr/>
              <a:t>13.12.2009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B895C9-4484-409A-AD72-FC1B5E275F14}" type="datetimeFigureOut">
              <a:rPr lang="cs-CZ" smtClean="0"/>
              <a:pPr/>
              <a:t>13.12.2009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B895C9-4484-409A-AD72-FC1B5E275F14}" type="datetimeFigureOut">
              <a:rPr lang="cs-CZ" smtClean="0"/>
              <a:pPr/>
              <a:t>13.12.2009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B895C9-4484-409A-AD72-FC1B5E275F14}" type="datetimeFigureOut">
              <a:rPr lang="cs-CZ" smtClean="0"/>
              <a:pPr/>
              <a:t>13.12.2009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6B5A"/>
                </a:solidFill>
              </a:rPr>
              <a:t>Základy informatiky</a:t>
            </a:r>
            <a:r>
              <a:rPr lang="cs-CZ" smtClean="0">
                <a:solidFill>
                  <a:srgbClr val="006B5A"/>
                </a:solidFill>
              </a:rPr>
              <a:t/>
            </a:r>
            <a:br>
              <a:rPr lang="cs-CZ" smtClean="0">
                <a:solidFill>
                  <a:srgbClr val="006B5A"/>
                </a:solidFill>
              </a:rPr>
            </a:br>
            <a:r>
              <a:rPr lang="cs-CZ" smtClean="0">
                <a:solidFill>
                  <a:srgbClr val="006B5A"/>
                </a:solidFill>
              </a:rPr>
              <a:t>prostředky </a:t>
            </a:r>
            <a:r>
              <a:rPr lang="cs-CZ" b="1" smtClean="0">
                <a:solidFill>
                  <a:srgbClr val="006B5A"/>
                </a:solidFill>
              </a:rPr>
              <a:t>komunikace</a:t>
            </a:r>
            <a:endParaRPr lang="cs-CZ" b="1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 – 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2285992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Telefonie po Internetu</a:t>
            </a:r>
          </a:p>
          <a:p>
            <a:r>
              <a:rPr lang="cs-CZ" dirty="0" err="1" smtClean="0"/>
              <a:t>Voice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Internet </a:t>
            </a:r>
            <a:r>
              <a:rPr lang="cs-CZ" dirty="0" err="1" smtClean="0"/>
              <a:t>Protocol</a:t>
            </a:r>
            <a:endParaRPr lang="cs-CZ" dirty="0" smtClean="0"/>
          </a:p>
          <a:p>
            <a:r>
              <a:rPr lang="cs-CZ" dirty="0" smtClean="0"/>
              <a:t>Př. </a:t>
            </a:r>
            <a:r>
              <a:rPr lang="cs-CZ" dirty="0" err="1" smtClean="0"/>
              <a:t>Skype</a:t>
            </a:r>
            <a:endParaRPr lang="cs-CZ" dirty="0" smtClean="0"/>
          </a:p>
          <a:p>
            <a:r>
              <a:rPr lang="cs-CZ" dirty="0" smtClean="0"/>
              <a:t>Koncová zařízení</a:t>
            </a:r>
          </a:p>
          <a:p>
            <a:pPr lvl="1"/>
            <a:r>
              <a:rPr lang="cs-CZ" dirty="0" smtClean="0"/>
              <a:t>IP telefony</a:t>
            </a:r>
          </a:p>
          <a:p>
            <a:pPr lvl="1"/>
            <a:r>
              <a:rPr lang="cs-CZ" dirty="0" smtClean="0"/>
              <a:t>SW prostředky</a:t>
            </a:r>
          </a:p>
          <a:p>
            <a:pPr lvl="1"/>
            <a:r>
              <a:rPr lang="cs-CZ" dirty="0" err="1" smtClean="0"/>
              <a:t>VoIP</a:t>
            </a:r>
            <a:r>
              <a:rPr lang="cs-CZ" dirty="0" smtClean="0"/>
              <a:t> </a:t>
            </a:r>
            <a:r>
              <a:rPr lang="cs-CZ" dirty="0" err="1" smtClean="0"/>
              <a:t>gateway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VOIP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Smartphone</a:t>
            </a:r>
            <a:endParaRPr lang="cs-CZ" dirty="0" smtClean="0"/>
          </a:p>
          <a:p>
            <a:pPr lvl="1"/>
            <a:r>
              <a:rPr lang="cs-CZ" dirty="0" smtClean="0"/>
              <a:t>Operační systémy: </a:t>
            </a:r>
            <a:r>
              <a:rPr lang="cs-CZ" dirty="0" err="1" smtClean="0"/>
              <a:t>Symbian</a:t>
            </a:r>
            <a:r>
              <a:rPr lang="cs-CZ" dirty="0" smtClean="0"/>
              <a:t>, Windows Mobile,</a:t>
            </a:r>
          </a:p>
          <a:p>
            <a:pPr lvl="1">
              <a:buNone/>
            </a:pPr>
            <a:r>
              <a:rPr lang="cs-CZ" dirty="0" smtClean="0"/>
              <a:t>	OS X, </a:t>
            </a:r>
            <a:r>
              <a:rPr lang="cs-CZ" dirty="0" err="1" smtClean="0"/>
              <a:t>PalmOS</a:t>
            </a:r>
            <a:r>
              <a:rPr lang="cs-CZ" dirty="0" smtClean="0"/>
              <a:t>, Android</a:t>
            </a:r>
          </a:p>
          <a:p>
            <a:pPr lvl="1"/>
            <a:r>
              <a:rPr lang="cs-CZ" dirty="0" smtClean="0"/>
              <a:t>Nevýhody – výdrž baterie, nestabilita programů</a:t>
            </a:r>
            <a:endParaRPr lang="cs-CZ" dirty="0" smtClean="0"/>
          </a:p>
          <a:p>
            <a:r>
              <a:rPr lang="cs-CZ" dirty="0" err="1" smtClean="0"/>
              <a:t>PocketPC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PDA – </a:t>
            </a:r>
            <a:r>
              <a:rPr lang="cs-CZ" dirty="0" err="1" smtClean="0"/>
              <a:t>Personal</a:t>
            </a:r>
            <a:r>
              <a:rPr lang="cs-CZ" dirty="0" smtClean="0"/>
              <a:t> Digital </a:t>
            </a:r>
            <a:r>
              <a:rPr lang="cs-CZ" dirty="0" err="1" smtClean="0"/>
              <a:t>Assistant</a:t>
            </a:r>
            <a:endParaRPr lang="cs-CZ" dirty="0" smtClean="0"/>
          </a:p>
          <a:p>
            <a:pPr lvl="1"/>
            <a:r>
              <a:rPr lang="cs-CZ" dirty="0" smtClean="0"/>
              <a:t>D</a:t>
            </a:r>
            <a:r>
              <a:rPr lang="cs-CZ" dirty="0" smtClean="0"/>
              <a:t>otyková </a:t>
            </a:r>
            <a:r>
              <a:rPr lang="cs-CZ" dirty="0" smtClean="0"/>
              <a:t>obrazovka</a:t>
            </a:r>
          </a:p>
          <a:p>
            <a:pPr lvl="1"/>
            <a:r>
              <a:rPr lang="cs-CZ" dirty="0" smtClean="0"/>
              <a:t>Pero (stylus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1993 – Apple – Newton, 1996 – Palm</a:t>
            </a:r>
          </a:p>
          <a:p>
            <a:pPr lvl="1"/>
            <a:r>
              <a:rPr lang="cs-CZ" dirty="0" smtClean="0"/>
              <a:t>Orientace na správu času majitele</a:t>
            </a:r>
            <a:endParaRPr lang="cs-CZ" dirty="0" smtClean="0"/>
          </a:p>
          <a:p>
            <a:r>
              <a:rPr lang="cs-CZ" dirty="0" err="1" smtClean="0"/>
              <a:t>iPhone</a:t>
            </a:r>
            <a:r>
              <a:rPr lang="cs-CZ" dirty="0" smtClean="0"/>
              <a:t> (Apple) – </a:t>
            </a:r>
            <a:r>
              <a:rPr lang="cs-CZ" sz="2200" dirty="0" smtClean="0"/>
              <a:t>spojuje</a:t>
            </a:r>
            <a:r>
              <a:rPr lang="cs-CZ" dirty="0" smtClean="0"/>
              <a:t> </a:t>
            </a:r>
            <a:r>
              <a:rPr lang="cs-CZ" sz="2200" dirty="0" smtClean="0"/>
              <a:t>funkce </a:t>
            </a:r>
            <a:r>
              <a:rPr lang="cs-CZ" sz="2200" dirty="0" smtClean="0"/>
              <a:t>mobilního telefonu s digitálním fotoaparátem, multimediálního přehrávače (</a:t>
            </a:r>
            <a:r>
              <a:rPr lang="cs-CZ" sz="2200" dirty="0" err="1" smtClean="0"/>
              <a:t>iPod</a:t>
            </a:r>
            <a:r>
              <a:rPr lang="cs-CZ" sz="2200" dirty="0" smtClean="0"/>
              <a:t>) a zařízení pro mobilní komunikaci s internetem</a:t>
            </a:r>
            <a:endParaRPr lang="cs-CZ" sz="22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Mobilní zařízení</a:t>
            </a:r>
            <a:endParaRPr lang="cs-CZ" dirty="0"/>
          </a:p>
        </p:txBody>
      </p:sp>
      <p:pic>
        <p:nvPicPr>
          <p:cNvPr id="4" name="Obrázek 3" descr="SmartPho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1500174"/>
            <a:ext cx="1123950" cy="10953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intro-iphone-camera-200906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1934" y="428604"/>
            <a:ext cx="3829050" cy="3248025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iPhone</a:t>
            </a:r>
            <a:endParaRPr lang="cs-CZ" dirty="0"/>
          </a:p>
        </p:txBody>
      </p:sp>
      <p:pic>
        <p:nvPicPr>
          <p:cNvPr id="5" name="Obrázek 4" descr="intro-iphone-mapscompass-2009062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2857496"/>
            <a:ext cx="4276725" cy="32480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ISDN</a:t>
            </a:r>
          </a:p>
          <a:p>
            <a:r>
              <a:rPr lang="cs-CZ" dirty="0" smtClean="0"/>
              <a:t>ADSL</a:t>
            </a:r>
          </a:p>
          <a:p>
            <a:r>
              <a:rPr lang="cs-CZ" dirty="0" err="1" smtClean="0"/>
              <a:t>WiFi</a:t>
            </a:r>
            <a:endParaRPr lang="cs-CZ" dirty="0" smtClean="0"/>
          </a:p>
          <a:p>
            <a:r>
              <a:rPr lang="cs-CZ" dirty="0" err="1" smtClean="0"/>
              <a:t>BlueTooth</a:t>
            </a:r>
            <a:endParaRPr lang="cs-CZ" dirty="0" smtClean="0"/>
          </a:p>
          <a:p>
            <a:r>
              <a:rPr lang="cs-CZ" dirty="0" smtClean="0"/>
              <a:t>GSM</a:t>
            </a:r>
          </a:p>
          <a:p>
            <a:r>
              <a:rPr lang="cs-CZ" dirty="0" smtClean="0"/>
              <a:t>WAP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- technologie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ISDN = </a:t>
            </a:r>
            <a:r>
              <a:rPr lang="cs-CZ" dirty="0" err="1" smtClean="0"/>
              <a:t>Integrated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Digital </a:t>
            </a:r>
            <a:r>
              <a:rPr lang="cs-CZ" dirty="0" smtClean="0"/>
              <a:t>Network</a:t>
            </a:r>
            <a:endParaRPr lang="cs-CZ" dirty="0" smtClean="0"/>
          </a:p>
          <a:p>
            <a:r>
              <a:rPr lang="cs-CZ" dirty="0" smtClean="0"/>
              <a:t>Digitální přenos, A/D a D/A až v </a:t>
            </a:r>
            <a:r>
              <a:rPr lang="cs-CZ" dirty="0" smtClean="0"/>
              <a:t>přístroji</a:t>
            </a:r>
          </a:p>
          <a:p>
            <a:r>
              <a:rPr lang="cs-CZ" dirty="0" smtClean="0"/>
              <a:t>„Digitální síť integrovaných služeb“ – plně digitální přenos až k účastníkovi (A/D a D/A převod signálu přímo v přístroji). Kromě telefonie možnost přenosu dat.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Typy přípojek: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BRI (Basic </a:t>
            </a:r>
            <a:r>
              <a:rPr lang="cs-CZ" dirty="0" err="1" smtClean="0"/>
              <a:t>Rate</a:t>
            </a:r>
            <a:r>
              <a:rPr lang="cs-CZ" dirty="0" smtClean="0"/>
              <a:t> </a:t>
            </a:r>
            <a:r>
              <a:rPr lang="cs-CZ" dirty="0" smtClean="0"/>
              <a:t>Interface)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PRI (</a:t>
            </a:r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</a:t>
            </a:r>
            <a:r>
              <a:rPr lang="cs-CZ" dirty="0" smtClean="0"/>
              <a:t>Interface) – připojení ústředen</a:t>
            </a:r>
            <a:endParaRPr lang="cs-CZ" dirty="0" smtClean="0"/>
          </a:p>
          <a:p>
            <a:pPr>
              <a:buNone/>
            </a:pPr>
            <a:r>
              <a:rPr lang="cs-CZ" sz="2000" dirty="0" smtClean="0"/>
              <a:t>Poznámka: Telefon </a:t>
            </a:r>
            <a:r>
              <a:rPr lang="cs-CZ" sz="2000" dirty="0" smtClean="0"/>
              <a:t>přenáší hovor prostřednictvím elektrických </a:t>
            </a:r>
            <a:r>
              <a:rPr lang="cs-CZ" sz="2000" dirty="0" smtClean="0"/>
              <a:t>signálů (analogový přenos).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ISDN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ADSL = </a:t>
            </a:r>
            <a:r>
              <a:rPr lang="cs-CZ" dirty="0" err="1" smtClean="0">
                <a:solidFill>
                  <a:srgbClr val="0070C0"/>
                </a:solidFill>
              </a:rPr>
              <a:t>Asymetric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Digital </a:t>
            </a:r>
            <a:r>
              <a:rPr lang="cs-CZ" dirty="0" err="1" smtClean="0">
                <a:solidFill>
                  <a:srgbClr val="0070C0"/>
                </a:solidFill>
              </a:rPr>
              <a:t>Subscriber</a:t>
            </a:r>
            <a:r>
              <a:rPr lang="cs-CZ" dirty="0" smtClean="0">
                <a:solidFill>
                  <a:srgbClr val="0070C0"/>
                </a:solidFill>
              </a:rPr>
              <a:t> Line</a:t>
            </a:r>
          </a:p>
          <a:p>
            <a:r>
              <a:rPr lang="cs-CZ" dirty="0" smtClean="0"/>
              <a:t>Digitální připojení po telefonní lince</a:t>
            </a:r>
          </a:p>
          <a:p>
            <a:r>
              <a:rPr lang="cs-CZ" dirty="0" smtClean="0"/>
              <a:t>Asymetrické – rychlost přenášených dat k uživateli je vyšší než od uživatele</a:t>
            </a:r>
          </a:p>
          <a:p>
            <a:r>
              <a:rPr lang="cs-CZ" dirty="0" err="1" smtClean="0"/>
              <a:t>Upstream</a:t>
            </a:r>
            <a:r>
              <a:rPr lang="cs-CZ" dirty="0" smtClean="0"/>
              <a:t> – 26-128 kHz</a:t>
            </a:r>
          </a:p>
          <a:p>
            <a:r>
              <a:rPr lang="cs-CZ" dirty="0" err="1" smtClean="0"/>
              <a:t>Downstream</a:t>
            </a:r>
            <a:r>
              <a:rPr lang="cs-CZ" dirty="0" smtClean="0"/>
              <a:t> – 138 kHz – 1,1 MHz</a:t>
            </a:r>
          </a:p>
          <a:p>
            <a:pPr>
              <a:buNone/>
            </a:pPr>
            <a:r>
              <a:rPr lang="cs-CZ" dirty="0" smtClean="0"/>
              <a:t>	Poznámka: ISDN </a:t>
            </a:r>
            <a:r>
              <a:rPr lang="cs-CZ" dirty="0" smtClean="0"/>
              <a:t>– 0-50 kHz</a:t>
            </a:r>
          </a:p>
          <a:p>
            <a:r>
              <a:rPr lang="cs-CZ" dirty="0" smtClean="0"/>
              <a:t>Nutný ADSL modem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ADSL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WIFI = </a:t>
            </a:r>
            <a:r>
              <a:rPr lang="cs-CZ" dirty="0" err="1" smtClean="0"/>
              <a:t>Wireless</a:t>
            </a:r>
            <a:r>
              <a:rPr lang="cs-CZ" dirty="0" smtClean="0"/>
              <a:t> </a:t>
            </a:r>
            <a:r>
              <a:rPr lang="cs-CZ" dirty="0" err="1" smtClean="0"/>
              <a:t>Fidelity</a:t>
            </a:r>
            <a:endParaRPr lang="cs-CZ" dirty="0" smtClean="0"/>
          </a:p>
          <a:p>
            <a:r>
              <a:rPr lang="cs-CZ" dirty="0" smtClean="0"/>
              <a:t>ISM (</a:t>
            </a:r>
            <a:r>
              <a:rPr lang="cs-CZ" dirty="0" err="1" smtClean="0"/>
              <a:t>Industry</a:t>
            </a:r>
            <a:r>
              <a:rPr lang="cs-CZ" dirty="0" smtClean="0"/>
              <a:t>, Science, </a:t>
            </a:r>
            <a:r>
              <a:rPr lang="cs-CZ" dirty="0" err="1" smtClean="0"/>
              <a:t>Medical</a:t>
            </a:r>
            <a:r>
              <a:rPr lang="cs-CZ" dirty="0" smtClean="0"/>
              <a:t>) - 2,4 </a:t>
            </a:r>
            <a:r>
              <a:rPr lang="cs-CZ" dirty="0" err="1" smtClean="0"/>
              <a:t>GHz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2,5 </a:t>
            </a:r>
            <a:r>
              <a:rPr lang="cs-CZ" dirty="0" err="1" smtClean="0"/>
              <a:t>GHz</a:t>
            </a:r>
            <a:r>
              <a:rPr lang="cs-CZ" dirty="0" smtClean="0"/>
              <a:t>, 5 </a:t>
            </a:r>
            <a:r>
              <a:rPr lang="cs-CZ" dirty="0" err="1" smtClean="0"/>
              <a:t>GHz</a:t>
            </a:r>
            <a:endParaRPr lang="cs-CZ" dirty="0" smtClean="0"/>
          </a:p>
          <a:p>
            <a:r>
              <a:rPr lang="cs-CZ" dirty="0" smtClean="0"/>
              <a:t>Buňkový princip analogický s GSM </a:t>
            </a:r>
            <a:r>
              <a:rPr lang="cs-CZ" dirty="0" smtClean="0"/>
              <a:t>sítí</a:t>
            </a:r>
          </a:p>
          <a:p>
            <a:r>
              <a:rPr lang="cs-CZ" dirty="0" smtClean="0"/>
              <a:t>Standard pro lokální bezdrátové sítě</a:t>
            </a:r>
          </a:p>
          <a:p>
            <a:r>
              <a:rPr lang="cs-CZ" dirty="0" smtClean="0"/>
              <a:t>Používá </a:t>
            </a:r>
            <a:r>
              <a:rPr lang="cs-CZ" dirty="0" err="1" smtClean="0"/>
              <a:t>bezlicenční</a:t>
            </a:r>
            <a:r>
              <a:rPr lang="cs-CZ" dirty="0" smtClean="0"/>
              <a:t> pásmo – úspěch, ale také </a:t>
            </a:r>
            <a:r>
              <a:rPr lang="cs-CZ" dirty="0" err="1" smtClean="0"/>
              <a:t>zarušení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WiFi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Bezdrátové připojení el. </a:t>
            </a:r>
            <a:r>
              <a:rPr lang="cs-CZ" dirty="0" smtClean="0"/>
              <a:t>zařízení</a:t>
            </a:r>
            <a:endParaRPr lang="cs-CZ" dirty="0" smtClean="0"/>
          </a:p>
          <a:p>
            <a:r>
              <a:rPr lang="cs-CZ" dirty="0" smtClean="0"/>
              <a:t>PAN – </a:t>
            </a:r>
            <a:r>
              <a:rPr lang="cs-CZ" dirty="0" err="1" smtClean="0"/>
              <a:t>Personal</a:t>
            </a:r>
            <a:r>
              <a:rPr lang="cs-CZ" dirty="0" smtClean="0"/>
              <a:t> Network</a:t>
            </a:r>
          </a:p>
          <a:p>
            <a:r>
              <a:rPr lang="cs-CZ" dirty="0" smtClean="0"/>
              <a:t>2006 – verze 1.2 – 2,1 </a:t>
            </a:r>
            <a:r>
              <a:rPr lang="cs-CZ" dirty="0" smtClean="0"/>
              <a:t>MB/s, nyní verze 2.0</a:t>
            </a:r>
            <a:endParaRPr lang="cs-CZ" dirty="0" smtClean="0"/>
          </a:p>
          <a:p>
            <a:r>
              <a:rPr lang="cs-CZ" dirty="0" smtClean="0"/>
              <a:t>ISM pásmo 2,4 </a:t>
            </a:r>
            <a:r>
              <a:rPr lang="cs-CZ" dirty="0" err="1" smtClean="0"/>
              <a:t>GHz</a:t>
            </a:r>
            <a:r>
              <a:rPr lang="cs-CZ" dirty="0" smtClean="0"/>
              <a:t> (tj. jako </a:t>
            </a:r>
            <a:r>
              <a:rPr lang="cs-CZ" dirty="0" err="1" smtClean="0"/>
              <a:t>Wifi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FHSS </a:t>
            </a:r>
            <a:r>
              <a:rPr lang="cs-CZ" dirty="0" smtClean="0"/>
              <a:t>přenos (přeskakování mezi frekvencemi při přenosu bitů – 79 kanálů o šířce 1 MHz v okolí 2,4 </a:t>
            </a:r>
            <a:r>
              <a:rPr lang="cs-CZ" dirty="0" err="1" smtClean="0"/>
              <a:t>GHz</a:t>
            </a:r>
            <a:r>
              <a:rPr lang="cs-CZ" dirty="0" smtClean="0"/>
              <a:t> frekvence)</a:t>
            </a:r>
          </a:p>
          <a:p>
            <a:r>
              <a:rPr lang="cs-CZ" dirty="0" smtClean="0"/>
              <a:t>Dosah řádově desítky metrů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BlueTooth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GSM = </a:t>
            </a:r>
            <a:r>
              <a:rPr lang="cs-CZ" dirty="0" err="1" smtClean="0">
                <a:solidFill>
                  <a:srgbClr val="0070C0"/>
                </a:solidFill>
              </a:rPr>
              <a:t>Global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System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Mobil</a:t>
            </a:r>
          </a:p>
          <a:p>
            <a:r>
              <a:rPr lang="cs-CZ" dirty="0" smtClean="0"/>
              <a:t>Koncept celulárního systému – 1947 Bell </a:t>
            </a:r>
            <a:r>
              <a:rPr lang="cs-CZ" dirty="0" err="1" smtClean="0"/>
              <a:t>Laboratories</a:t>
            </a:r>
            <a:endParaRPr lang="cs-CZ" dirty="0" smtClean="0"/>
          </a:p>
          <a:p>
            <a:r>
              <a:rPr lang="cs-CZ" dirty="0" smtClean="0"/>
              <a:t>1973 první funkční prototyp</a:t>
            </a:r>
          </a:p>
          <a:p>
            <a:r>
              <a:rPr lang="cs-CZ" dirty="0" smtClean="0"/>
              <a:t>Komerčně 90.léta</a:t>
            </a:r>
          </a:p>
          <a:p>
            <a:r>
              <a:rPr lang="cs-CZ" dirty="0" smtClean="0"/>
              <a:t>První mobil – 4000 USD, 30 min. hovoru výdrž baterie</a:t>
            </a:r>
          </a:p>
          <a:p>
            <a:r>
              <a:rPr lang="cs-CZ" dirty="0" smtClean="0"/>
              <a:t>SMS – jsou ukládány do databáze a doručeny až je přístroj aktivní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GSM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GSM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00100" y="207167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mikrofon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28926" y="2071678"/>
            <a:ext cx="150019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A/D převodník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714876" y="1857364"/>
            <a:ext cx="228601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Počítač v přístroji zabalí do přenosového protokolu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5143504" y="3214686"/>
            <a:ext cx="171451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Nejbližší stanice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3428992" y="3643314"/>
            <a:ext cx="150019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stanice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1714480" y="4357694"/>
            <a:ext cx="142876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stanice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928662" y="5286388"/>
            <a:ext cx="235745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příjemce</a:t>
            </a:r>
            <a:endParaRPr lang="cs-CZ" dirty="0"/>
          </a:p>
        </p:txBody>
      </p:sp>
      <p:cxnSp>
        <p:nvCxnSpPr>
          <p:cNvPr id="12" name="Přímá spojovací šipka 11"/>
          <p:cNvCxnSpPr>
            <a:stCxn id="4" idx="3"/>
            <a:endCxn id="5" idx="1"/>
          </p:cNvCxnSpPr>
          <p:nvPr/>
        </p:nvCxnSpPr>
        <p:spPr>
          <a:xfrm>
            <a:off x="2643174" y="2393149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>
            <a:stCxn id="5" idx="3"/>
            <a:endCxn id="6" idx="1"/>
          </p:cNvCxnSpPr>
          <p:nvPr/>
        </p:nvCxnSpPr>
        <p:spPr>
          <a:xfrm>
            <a:off x="4429124" y="2393149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Šipka dolů 15"/>
          <p:cNvSpPr/>
          <p:nvPr/>
        </p:nvSpPr>
        <p:spPr>
          <a:xfrm>
            <a:off x="5929322" y="2928934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ovací šipka 18"/>
          <p:cNvCxnSpPr/>
          <p:nvPr/>
        </p:nvCxnSpPr>
        <p:spPr>
          <a:xfrm rot="10800000" flipV="1">
            <a:off x="4857752" y="3643314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8" idx="3"/>
            <a:endCxn id="9" idx="7"/>
          </p:cNvCxnSpPr>
          <p:nvPr/>
        </p:nvCxnSpPr>
        <p:spPr>
          <a:xfrm rot="5400000">
            <a:off x="3105726" y="3898424"/>
            <a:ext cx="371242" cy="714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>
            <a:endCxn id="10" idx="0"/>
          </p:cNvCxnSpPr>
          <p:nvPr/>
        </p:nvCxnSpPr>
        <p:spPr>
          <a:xfrm rot="5400000">
            <a:off x="1910935" y="4982777"/>
            <a:ext cx="500066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3571868" y="5286388"/>
            <a:ext cx="15716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D/A převodník</a:t>
            </a: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5500694" y="5286388"/>
            <a:ext cx="17145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reproduktor</a:t>
            </a:r>
            <a:endParaRPr lang="cs-CZ" dirty="0"/>
          </a:p>
        </p:txBody>
      </p:sp>
      <p:cxnSp>
        <p:nvCxnSpPr>
          <p:cNvPr id="34" name="Přímá spojovací šipka 33"/>
          <p:cNvCxnSpPr>
            <a:stCxn id="10" idx="3"/>
            <a:endCxn id="31" idx="1"/>
          </p:cNvCxnSpPr>
          <p:nvPr/>
        </p:nvCxnSpPr>
        <p:spPr>
          <a:xfrm>
            <a:off x="3286116" y="5607859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stCxn id="31" idx="3"/>
            <a:endCxn id="32" idx="1"/>
          </p:cNvCxnSpPr>
          <p:nvPr/>
        </p:nvCxnSpPr>
        <p:spPr>
          <a:xfrm>
            <a:off x="5143504" y="560785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WAP = </a:t>
            </a:r>
            <a:r>
              <a:rPr lang="cs-CZ" dirty="0" err="1" smtClean="0">
                <a:solidFill>
                  <a:srgbClr val="0070C0"/>
                </a:solidFill>
              </a:rPr>
              <a:t>Wireless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Application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Protocol</a:t>
            </a: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/>
              <a:t>Zajištění provozu el. </a:t>
            </a:r>
            <a:r>
              <a:rPr lang="cs-CZ" dirty="0" smtClean="0"/>
              <a:t>služeb </a:t>
            </a:r>
            <a:r>
              <a:rPr lang="cs-CZ" dirty="0" smtClean="0"/>
              <a:t>na mobilních telefonech </a:t>
            </a:r>
            <a:r>
              <a:rPr lang="cs-CZ" dirty="0" smtClean="0"/>
              <a:t>–&gt; </a:t>
            </a:r>
            <a:r>
              <a:rPr lang="cs-CZ" dirty="0" smtClean="0"/>
              <a:t>ekvivalent k internetovým protokolům</a:t>
            </a:r>
          </a:p>
          <a:p>
            <a:r>
              <a:rPr lang="cs-CZ" dirty="0" smtClean="0"/>
              <a:t>1998</a:t>
            </a:r>
          </a:p>
          <a:p>
            <a:r>
              <a:rPr lang="cs-CZ" dirty="0" smtClean="0"/>
              <a:t>WAP </a:t>
            </a:r>
            <a:r>
              <a:rPr lang="cs-CZ" dirty="0" err="1" smtClean="0"/>
              <a:t>G</a:t>
            </a:r>
            <a:r>
              <a:rPr lang="cs-CZ" dirty="0" err="1" smtClean="0"/>
              <a:t>ateway</a:t>
            </a:r>
            <a:r>
              <a:rPr lang="cs-CZ" dirty="0" smtClean="0"/>
              <a:t> – rozhraní mezi zařízením a WWW</a:t>
            </a:r>
            <a:endParaRPr lang="cs-CZ" dirty="0" smtClean="0"/>
          </a:p>
          <a:p>
            <a:r>
              <a:rPr lang="cs-CZ" dirty="0" smtClean="0"/>
              <a:t>WAP </a:t>
            </a:r>
            <a:r>
              <a:rPr lang="cs-CZ" dirty="0" smtClean="0"/>
              <a:t>2.0 (nekompatibilní s 1.0, není závislý na WAP </a:t>
            </a:r>
            <a:r>
              <a:rPr lang="cs-CZ" dirty="0" err="1" smtClean="0"/>
              <a:t>Gateway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WML – </a:t>
            </a:r>
            <a:r>
              <a:rPr lang="cs-CZ" dirty="0" err="1" smtClean="0"/>
              <a:t>Wireless</a:t>
            </a:r>
            <a:r>
              <a:rPr lang="cs-CZ" dirty="0" smtClean="0"/>
              <a:t> </a:t>
            </a:r>
            <a:r>
              <a:rPr lang="cs-CZ" dirty="0" err="1" smtClean="0"/>
              <a:t>Markup</a:t>
            </a:r>
            <a:r>
              <a:rPr lang="cs-CZ" dirty="0" smtClean="0"/>
              <a:t> </a:t>
            </a:r>
            <a:r>
              <a:rPr lang="cs-CZ" dirty="0" err="1" smtClean="0"/>
              <a:t>L</a:t>
            </a:r>
            <a:r>
              <a:rPr lang="cs-CZ" dirty="0" err="1" smtClean="0"/>
              <a:t>anguage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WAP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</TotalTime>
  <Words>324</Words>
  <Application>Microsoft Office PowerPoint</Application>
  <PresentationFormat>Předvádění na obrazovce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Základy informatiky prostředky komunikace</vt:lpstr>
      <vt:lpstr>Komunikace - technologie</vt:lpstr>
      <vt:lpstr>ISDN</vt:lpstr>
      <vt:lpstr>ADSL</vt:lpstr>
      <vt:lpstr>WiFi</vt:lpstr>
      <vt:lpstr>BlueTooth</vt:lpstr>
      <vt:lpstr>GSM</vt:lpstr>
      <vt:lpstr>Princip GSM</vt:lpstr>
      <vt:lpstr>WAP</vt:lpstr>
      <vt:lpstr>VOIP</vt:lpstr>
      <vt:lpstr>Mobilní zařízení</vt:lpstr>
      <vt:lpstr>iPhone</vt:lpstr>
    </vt:vector>
  </TitlesOfParts>
  <Company>VŠB TU Ostrava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informatiky: úvod a historie</dc:title>
  <dc:creator>Danel</dc:creator>
  <cp:lastModifiedBy>Danel</cp:lastModifiedBy>
  <cp:revision>17</cp:revision>
  <dcterms:created xsi:type="dcterms:W3CDTF">2009-09-04T13:08:42Z</dcterms:created>
  <dcterms:modified xsi:type="dcterms:W3CDTF">2009-12-13T22:39:10Z</dcterms:modified>
</cp:coreProperties>
</file>